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9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88" r:id="rId19"/>
    <p:sldId id="265" r:id="rId20"/>
    <p:sldId id="273" r:id="rId21"/>
    <p:sldId id="272" r:id="rId22"/>
    <p:sldId id="271" r:id="rId23"/>
    <p:sldId id="262" r:id="rId24"/>
    <p:sldId id="263" r:id="rId25"/>
    <p:sldId id="264" r:id="rId26"/>
    <p:sldId id="266" r:id="rId27"/>
    <p:sldId id="267" r:id="rId28"/>
    <p:sldId id="268" r:id="rId29"/>
    <p:sldId id="269" r:id="rId30"/>
    <p:sldId id="270" r:id="rId3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Datenreihe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Datenreihe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21EF4D-45B6-414B-9EE9-1C8B41E7BD96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C98C3-EF17-4779-9FA2-89777B4952B0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18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74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75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16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950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671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63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617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76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63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76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716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0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57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8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581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60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34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026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18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8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97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3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24.01.2022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Visuelle Inspektion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9473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Indiana Jones – Fehlererkennung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820713B4-FFC2-4DB8-BB94-4526BC2E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34" y="366823"/>
            <a:ext cx="2228703" cy="1823484"/>
          </a:xfrm>
          <a:prstGeom prst="rect">
            <a:avLst/>
          </a:prstGeom>
        </p:spPr>
      </p:pic>
      <p:pic>
        <p:nvPicPr>
          <p:cNvPr id="7" name="Grafik 6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FC0A2460-CD88-4C0B-A49C-451811AB6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54" y="1278565"/>
            <a:ext cx="2228703" cy="1823484"/>
          </a:xfrm>
          <a:prstGeom prst="rect">
            <a:avLst/>
          </a:prstGeom>
        </p:spPr>
      </p:pic>
      <p:pic>
        <p:nvPicPr>
          <p:cNvPr id="9" name="Grafik 8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8B1A2963-12C7-409B-B3D0-3249606F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74" y="2190307"/>
            <a:ext cx="2228703" cy="1823484"/>
          </a:xfrm>
          <a:prstGeom prst="rect">
            <a:avLst/>
          </a:prstGeom>
        </p:spPr>
      </p:pic>
      <p:pic>
        <p:nvPicPr>
          <p:cNvPr id="1026" name="Picture 2" descr="Henry Jones jr. | Indiana Jones Wiki | Fandom">
            <a:extLst>
              <a:ext uri="{FF2B5EF4-FFF2-40B4-BE49-F238E27FC236}">
                <a16:creationId xmlns:a16="http://schemas.microsoft.com/office/drawing/2014/main" id="{7870531E-2532-489B-BA59-2E092803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88" y="498667"/>
            <a:ext cx="224847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Eigenschaften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CNN, wie viele Layer? </a:t>
            </a:r>
          </a:p>
          <a:p>
            <a:pPr rtl="0"/>
            <a:r>
              <a:rPr lang="de-DE" dirty="0"/>
              <a:t>Auf Objekterkennung spezialisiert</a:t>
            </a:r>
          </a:p>
          <a:p>
            <a:pPr rtl="0"/>
            <a:r>
              <a:rPr lang="de-DE" dirty="0"/>
              <a:t>Was zeichnet das Netz noch aus?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25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Einstellungen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Aufteilung der 299 Daten</a:t>
            </a:r>
          </a:p>
          <a:p>
            <a:pPr lvl="1"/>
            <a:r>
              <a:rPr lang="de-DE" dirty="0"/>
              <a:t>88 % Training Set</a:t>
            </a:r>
          </a:p>
          <a:p>
            <a:pPr lvl="1"/>
            <a:r>
              <a:rPr lang="de-DE" dirty="0"/>
              <a:t>8 % Validation Set</a:t>
            </a:r>
          </a:p>
          <a:p>
            <a:pPr lvl="1"/>
            <a:r>
              <a:rPr lang="de-DE" dirty="0"/>
              <a:t>4 % </a:t>
            </a:r>
            <a:r>
              <a:rPr lang="de-DE" dirty="0" err="1"/>
              <a:t>Testing</a:t>
            </a:r>
            <a:r>
              <a:rPr lang="de-DE" dirty="0"/>
              <a:t> Set</a:t>
            </a:r>
          </a:p>
          <a:p>
            <a:pPr rtl="0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208738-41C2-471F-872F-C43ABE7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75" y="1769799"/>
            <a:ext cx="6549655" cy="4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Beste und letzte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84,48 % Best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Loss 0,579, Durchschnittlicher Loss 1,41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6C8409-E5FE-4F93-AE78-87845443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3363"/>
            <a:ext cx="9620672" cy="1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Tutorial von </a:t>
            </a:r>
            <a:r>
              <a:rPr lang="de-DE" dirty="0" err="1"/>
              <a:t>pyimagesearch</a:t>
            </a:r>
            <a:r>
              <a:rPr lang="de-DE" dirty="0"/>
              <a:t> wurde angepasst</a:t>
            </a:r>
          </a:p>
          <a:p>
            <a:pPr lvl="1"/>
            <a:r>
              <a:rPr lang="de-DE" dirty="0"/>
              <a:t>Das YOLOv4 Modell aus dem Notebook mit dem </a:t>
            </a:r>
            <a:r>
              <a:rPr lang="de-DE" dirty="0" err="1"/>
              <a:t>OpenCV</a:t>
            </a:r>
            <a:r>
              <a:rPr lang="de-DE" dirty="0"/>
              <a:t>-Backend laden (</a:t>
            </a:r>
            <a:r>
              <a:rPr lang="de-DE" dirty="0" err="1"/>
              <a:t>readNetFromDarknet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Laden der Labels</a:t>
            </a:r>
          </a:p>
          <a:p>
            <a:pPr lvl="1"/>
            <a:r>
              <a:rPr lang="de-DE" dirty="0"/>
              <a:t>Laden der </a:t>
            </a:r>
            <a:r>
              <a:rPr lang="de-DE" dirty="0" err="1"/>
              <a:t>Config</a:t>
            </a:r>
            <a:r>
              <a:rPr lang="de-DE" dirty="0"/>
              <a:t> Datei (</a:t>
            </a:r>
            <a:r>
              <a:rPr lang="de-DE" dirty="0" err="1"/>
              <a:t>Layerbeschreibung</a:t>
            </a:r>
            <a:r>
              <a:rPr lang="de-DE" dirty="0"/>
              <a:t> und Modellparameter)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Jedes Bild wird durch die KI geschickt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KI Liefert</a:t>
            </a:r>
          </a:p>
          <a:p>
            <a:pPr lvl="1"/>
            <a:r>
              <a:rPr lang="de-DE" dirty="0" err="1"/>
              <a:t>Bounding</a:t>
            </a:r>
            <a:r>
              <a:rPr lang="de-DE" dirty="0"/>
              <a:t> Boxes</a:t>
            </a:r>
          </a:p>
          <a:p>
            <a:pPr lvl="1"/>
            <a:r>
              <a:rPr lang="de-DE" dirty="0"/>
              <a:t>Confidence</a:t>
            </a:r>
          </a:p>
          <a:p>
            <a:pPr lvl="1"/>
            <a:endParaRPr lang="de-DE" dirty="0"/>
          </a:p>
          <a:p>
            <a:r>
              <a:rPr lang="de-DE" dirty="0"/>
              <a:t>Mittels </a:t>
            </a:r>
            <a:r>
              <a:rPr lang="de-DE" dirty="0" err="1"/>
              <a:t>cv.imshow</a:t>
            </a:r>
            <a:r>
              <a:rPr lang="de-DE" dirty="0"/>
              <a:t> werden die Bilder + Confidence angezeigt</a:t>
            </a:r>
          </a:p>
          <a:p>
            <a:pPr rt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819D95-013D-4E9D-A7A9-B08CE997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87" y="989984"/>
            <a:ext cx="3373213" cy="3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Von 123 Bildern wurden 4 falsch oder nicht erkannt -&gt; 3,25 %</a:t>
            </a:r>
          </a:p>
        </p:txBody>
      </p:sp>
      <p:pic>
        <p:nvPicPr>
          <p:cNvPr id="19" name="Grafik 18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CD017F1E-5C5B-4908-B0DC-E5A9C314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43821"/>
            <a:ext cx="2287941" cy="1871952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DB870E-C1FA-454B-A034-A01C6BE3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17430"/>
            <a:ext cx="2287941" cy="1871952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7E622F-2BE6-4F1C-8FB7-C1F8EF8A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89" y="4243821"/>
            <a:ext cx="2287941" cy="1871952"/>
          </a:xfrm>
          <a:prstGeom prst="rect">
            <a:avLst/>
          </a:prstGeom>
        </p:spPr>
      </p:pic>
      <p:pic>
        <p:nvPicPr>
          <p:cNvPr id="23" name="Grafik 22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419ECAEB-E44A-4E90-931C-427A5DE9B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389" y="2217431"/>
            <a:ext cx="2287941" cy="1871952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58881B5-38EB-426E-806C-CF04E3C4A41E}"/>
              </a:ext>
            </a:extLst>
          </p:cNvPr>
          <p:cNvSpPr txBox="1"/>
          <p:nvPr/>
        </p:nvSpPr>
        <p:spPr>
          <a:xfrm>
            <a:off x="3041798" y="705713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562136-7C01-4A31-A308-81F2F797D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231" y="3081496"/>
            <a:ext cx="2287941" cy="18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6345A-909B-4FBB-B9A2-80424699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Bei Kombinationen wird immer nur ein Fehler angezeigt.</a:t>
            </a:r>
          </a:p>
          <a:p>
            <a:pPr marL="0" indent="0" rtl="0">
              <a:buNone/>
            </a:pPr>
            <a:endParaRPr lang="de-DE" dirty="0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0C3BAA-5C22-4697-A711-98A7C1EC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69" y="2089514"/>
            <a:ext cx="2287941" cy="187195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E04EF2-2BEB-41D0-A179-D1E18305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69" y="2089514"/>
            <a:ext cx="2287942" cy="1871952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06CA27B-D128-452F-9E64-9A920E3B6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69" y="4069446"/>
            <a:ext cx="2287942" cy="1871952"/>
          </a:xfrm>
          <a:prstGeom prst="rect">
            <a:avLst/>
          </a:prstGeom>
        </p:spPr>
      </p:pic>
      <p:pic>
        <p:nvPicPr>
          <p:cNvPr id="4" name="Grafik 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C3C324D1-668B-4AAE-A1F0-304520E43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969" y="4114800"/>
            <a:ext cx="2287942" cy="18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kein Verzerren des Bildes (Weil Input auch nicht verzerrt)</a:t>
            </a:r>
          </a:p>
          <a:p>
            <a:pPr rtl="0"/>
            <a:r>
              <a:rPr lang="de-DE" dirty="0"/>
              <a:t>Resize der Bilder auf 416 x 416 Pixel</a:t>
            </a:r>
          </a:p>
          <a:p>
            <a:pPr rtl="0"/>
            <a:r>
              <a:rPr lang="de-DE" dirty="0"/>
              <a:t>Keine Kontrastanpassung</a:t>
            </a:r>
          </a:p>
          <a:p>
            <a:pPr rtl="0"/>
            <a:r>
              <a:rPr lang="de-DE" dirty="0"/>
              <a:t>Steigerung von 2000 auf 3000 Epochen</a:t>
            </a:r>
          </a:p>
          <a:p>
            <a:pPr rtl="0"/>
            <a:r>
              <a:rPr lang="de-DE" dirty="0"/>
              <a:t>Split der Daten angepasst </a:t>
            </a:r>
          </a:p>
          <a:p>
            <a:pPr lvl="1"/>
            <a:r>
              <a:rPr lang="de-DE" dirty="0"/>
              <a:t>92 % Training Set, 6 % Validation Set, 1 % Test Set</a:t>
            </a:r>
          </a:p>
          <a:p>
            <a:pPr lvl="1"/>
            <a:endParaRPr lang="de-DE" dirty="0"/>
          </a:p>
          <a:p>
            <a:r>
              <a:rPr lang="de-DE" dirty="0"/>
              <a:t>YOLOv5 anstatt v4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 - 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kein Verzerren des Bildes (Weil Input auch nicht verzerrt)</a:t>
            </a:r>
          </a:p>
          <a:p>
            <a:pPr rtl="0"/>
            <a:r>
              <a:rPr lang="de-DE" dirty="0"/>
              <a:t>Resize der Bilder auf 416 x 416 Pixel</a:t>
            </a:r>
          </a:p>
          <a:p>
            <a:pPr rtl="0"/>
            <a:r>
              <a:rPr lang="de-DE" dirty="0"/>
              <a:t>Split der Daten angepasst </a:t>
            </a:r>
          </a:p>
          <a:p>
            <a:pPr lvl="1"/>
            <a:r>
              <a:rPr lang="de-DE" dirty="0"/>
              <a:t>92 % Training Set, 6 % Validation Set, 1 % Test Set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9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946779"/>
            <a:ext cx="9601200" cy="964442"/>
          </a:xfrm>
        </p:spPr>
        <p:txBody>
          <a:bodyPr rtlCol="0">
            <a:normAutofit/>
          </a:bodyPr>
          <a:lstStyle/>
          <a:p>
            <a:pPr algn="ctr" rtl="0"/>
            <a:r>
              <a:rPr lang="de-DE" sz="3200" dirty="0"/>
              <a:t>„Ja, das ist der Kelch des Königs der Könige“ – </a:t>
            </a:r>
            <a:r>
              <a:rPr lang="de-DE" sz="3200" i="1" dirty="0"/>
              <a:t>Indiana Jones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 err="1"/>
              <a:t>Drack</a:t>
            </a:r>
            <a:r>
              <a:rPr lang="de-DE" dirty="0"/>
              <a:t> Lukas, Ausserhuber Lukas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  <a:p>
            <a:pPr rtl="0"/>
            <a:r>
              <a:rPr lang="de-DE" dirty="0"/>
              <a:t>Aufbereitung der Daten</a:t>
            </a:r>
          </a:p>
          <a:p>
            <a:pPr rtl="0"/>
            <a:r>
              <a:rPr lang="de-DE" dirty="0"/>
              <a:t>Trainieren des Modells</a:t>
            </a:r>
          </a:p>
          <a:p>
            <a:pPr rtl="0"/>
            <a:r>
              <a:rPr lang="de-DE" dirty="0"/>
              <a:t>Applikation zur Anwendung des Modells</a:t>
            </a:r>
          </a:p>
          <a:p>
            <a:pPr rtl="0"/>
            <a:r>
              <a:rPr lang="de-DE" dirty="0"/>
              <a:t>Resultate</a:t>
            </a:r>
          </a:p>
          <a:p>
            <a:pPr rtl="0"/>
            <a:r>
              <a:rPr lang="de-DE" dirty="0"/>
              <a:t>Live Demo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SmartArt</a:t>
            </a:r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3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0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Liste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/>
              <a:t>Ersten Aufzählungspunkt hier einfügen.</a:t>
            </a:r>
          </a:p>
          <a:p>
            <a:pPr rtl="0"/>
            <a:r>
              <a:rPr lang="de-DE"/>
              <a:t>Zweiten Aufzählungspunkt hier einfügen.</a:t>
            </a:r>
          </a:p>
          <a:p>
            <a:pPr rtl="0"/>
            <a:r>
              <a:rPr lang="de-DE"/>
              <a:t>Dritten Aufzählungspunkt hier einfügen.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Diagramm</a:t>
            </a:r>
            <a:endParaRPr lang="de-DE" dirty="0"/>
          </a:p>
        </p:txBody>
      </p:sp>
      <p:graphicFrame>
        <p:nvGraphicFramePr>
          <p:cNvPr id="6" name="Inhaltsplatzhalter 5" descr="Gruppiertes Säulendiagramm mit Werten von 3 Datenreihen für 4 Kategorie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874516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"Zwei Inhalte" mit Tabelle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de-DE" dirty="0"/>
              <a:t>Erster Aufzählungspunkt hier</a:t>
            </a:r>
          </a:p>
          <a:p>
            <a:pPr rtl="0"/>
            <a:r>
              <a:rPr lang="de-DE" dirty="0"/>
              <a:t>Zweiter Aufzählungspunkt hier</a:t>
            </a:r>
          </a:p>
          <a:p>
            <a:pPr rtl="0"/>
            <a:r>
              <a:rPr lang="de-DE" dirty="0"/>
              <a:t>Dritter Aufzählungspunkt hier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1766074"/>
              </p:ext>
            </p:extLst>
          </p:nvPr>
        </p:nvGraphicFramePr>
        <p:xfrm>
          <a:off x="6060140" y="1981200"/>
          <a:ext cx="4836459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34668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4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de-DE" dirty="0"/>
              <a:t>Verwendung einer KI</a:t>
            </a:r>
          </a:p>
          <a:p>
            <a:pPr lvl="1"/>
            <a:r>
              <a:rPr lang="de-DE" dirty="0"/>
              <a:t>Darknet als Framework im Hintergrund</a:t>
            </a:r>
          </a:p>
          <a:p>
            <a:pPr lvl="1"/>
            <a:r>
              <a:rPr lang="de-DE" dirty="0"/>
              <a:t>YoloV4-Modell zur Objekterkennung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Erzeugen eines Datensatzes</a:t>
            </a:r>
          </a:p>
          <a:p>
            <a:pPr lvl="1"/>
            <a:r>
              <a:rPr lang="de-DE" dirty="0"/>
              <a:t>Mittels </a:t>
            </a:r>
            <a:r>
              <a:rPr lang="de-DE" dirty="0" err="1"/>
              <a:t>Roboflow</a:t>
            </a:r>
            <a:r>
              <a:rPr lang="de-DE" dirty="0"/>
              <a:t> Bilder manuell annotieren</a:t>
            </a:r>
          </a:p>
          <a:p>
            <a:pPr lvl="1"/>
            <a:r>
              <a:rPr lang="de-DE" dirty="0"/>
              <a:t>Automatische Augmentation zur Steigerung der Trainingsdaten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Training des Modells mittels </a:t>
            </a:r>
            <a:r>
              <a:rPr lang="de-DE" dirty="0" err="1"/>
              <a:t>Jupyter</a:t>
            </a:r>
            <a:r>
              <a:rPr lang="de-DE" dirty="0"/>
              <a:t> Notebook (Google </a:t>
            </a:r>
            <a:r>
              <a:rPr lang="de-DE" dirty="0" err="1"/>
              <a:t>Colab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Export der </a:t>
            </a:r>
            <a:r>
              <a:rPr lang="de-DE" dirty="0" err="1"/>
              <a:t>Weights</a:t>
            </a:r>
            <a:r>
              <a:rPr lang="de-DE" dirty="0"/>
              <a:t> (fertiges Modell)</a:t>
            </a:r>
          </a:p>
          <a:p>
            <a:pPr lvl="1"/>
            <a:endParaRPr lang="de-DE" dirty="0"/>
          </a:p>
          <a:p>
            <a:r>
              <a:rPr lang="de-DE" dirty="0"/>
              <a:t>Erstellen der Python Applikation zum Anwenden des Modells</a:t>
            </a:r>
          </a:p>
          <a:p>
            <a:pPr rtl="0"/>
            <a:endParaRPr lang="de-DE" dirty="0"/>
          </a:p>
        </p:txBody>
      </p:sp>
      <p:pic>
        <p:nvPicPr>
          <p:cNvPr id="1026" name="Picture 2" descr="Roboflow (@roboflow) / Twitter">
            <a:extLst>
              <a:ext uri="{FF2B5EF4-FFF2-40B4-BE49-F238E27FC236}">
                <a16:creationId xmlns:a16="http://schemas.microsoft.com/office/drawing/2014/main" id="{F656D142-7EDF-4C87-81AD-8D9496DD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4081" y="3001860"/>
            <a:ext cx="854279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YOLOv4: Real-Time object detection @ 30FPS - DEV  Community">
            <a:extLst>
              <a:ext uri="{FF2B5EF4-FFF2-40B4-BE49-F238E27FC236}">
                <a16:creationId xmlns:a16="http://schemas.microsoft.com/office/drawing/2014/main" id="{6C79C060-0153-44E4-85FB-120F134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95" y="1800735"/>
            <a:ext cx="1486403" cy="8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Collabor - Anfängerhandbuch">
            <a:extLst>
              <a:ext uri="{FF2B5EF4-FFF2-40B4-BE49-F238E27FC236}">
                <a16:creationId xmlns:a16="http://schemas.microsoft.com/office/drawing/2014/main" id="{CFA6E57D-4099-4EB6-BF43-A71FD19B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80" y="4207180"/>
            <a:ext cx="2320253" cy="12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5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Annotieren des Datensatzes mittels </a:t>
            </a:r>
            <a:r>
              <a:rPr lang="de-DE" dirty="0" err="1"/>
              <a:t>Roboflow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Online Anwendung</a:t>
            </a:r>
          </a:p>
          <a:p>
            <a:pPr rtl="0"/>
            <a:endParaRPr lang="de-DE" dirty="0"/>
          </a:p>
          <a:p>
            <a:r>
              <a:rPr lang="de-DE" dirty="0"/>
              <a:t>Annotieren von Trainingsdaten</a:t>
            </a:r>
          </a:p>
          <a:p>
            <a:endParaRPr lang="de-DE" dirty="0"/>
          </a:p>
          <a:p>
            <a:r>
              <a:rPr lang="de-DE" dirty="0"/>
              <a:t>Alle Bilder den 8 Klassen zugewiesen</a:t>
            </a:r>
          </a:p>
          <a:p>
            <a:endParaRPr lang="de-DE" dirty="0"/>
          </a:p>
          <a:p>
            <a:r>
              <a:rPr lang="de-DE" dirty="0"/>
              <a:t>Gesamt 123 Bilder</a:t>
            </a:r>
          </a:p>
          <a:p>
            <a:pPr rtl="0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62B3FC-0326-4608-8E75-537991B0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7" y="2468251"/>
            <a:ext cx="5056252" cy="28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Preprocessing</a:t>
            </a:r>
            <a:r>
              <a:rPr lang="de-DE" dirty="0"/>
              <a:t> der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Resize der Fotos auf 208 x 208 Pixel</a:t>
            </a:r>
          </a:p>
          <a:p>
            <a:pPr rtl="0"/>
            <a:r>
              <a:rPr lang="de-DE" dirty="0"/>
              <a:t>Automatische Anpassung des Kontrastes.</a:t>
            </a:r>
          </a:p>
          <a:p>
            <a:pPr rtl="0"/>
            <a:r>
              <a:rPr lang="de-DE" dirty="0"/>
              <a:t>Filter Null.</a:t>
            </a:r>
          </a:p>
          <a:p>
            <a:pPr lvl="1"/>
            <a:r>
              <a:rPr lang="de-DE" dirty="0"/>
              <a:t>Auf 5%, damit auch Fotos ohne Indies im Set vorkommen</a:t>
            </a:r>
          </a:p>
          <a:p>
            <a:pPr lvl="1"/>
            <a:endParaRPr lang="de-DE" dirty="0"/>
          </a:p>
          <a:p>
            <a:r>
              <a:rPr lang="de-DE" dirty="0"/>
              <a:t>Weitere Einstellungen möglich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9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de-DE" dirty="0"/>
              <a:t>123 Annotierte Bilder</a:t>
            </a:r>
          </a:p>
          <a:p>
            <a:pPr rtl="0"/>
            <a:r>
              <a:rPr lang="de-DE" dirty="0" err="1"/>
              <a:t>Augmentierung</a:t>
            </a:r>
            <a:r>
              <a:rPr lang="de-DE" dirty="0"/>
              <a:t> der ursprünglichen Bilder.</a:t>
            </a:r>
          </a:p>
          <a:p>
            <a:pPr lvl="1"/>
            <a:r>
              <a:rPr lang="de-DE" dirty="0"/>
              <a:t>Rotation  um 90°, 180°, 270°</a:t>
            </a:r>
          </a:p>
          <a:p>
            <a:pPr lvl="1"/>
            <a:r>
              <a:rPr lang="de-DE" dirty="0"/>
              <a:t>Rotation um +- 15°</a:t>
            </a:r>
          </a:p>
          <a:p>
            <a:pPr lvl="1"/>
            <a:r>
              <a:rPr lang="de-DE" dirty="0"/>
              <a:t>Verzerren der Bilder um +- 8% vertikal und horizontal</a:t>
            </a:r>
          </a:p>
          <a:p>
            <a:pPr lvl="1"/>
            <a:r>
              <a:rPr lang="de-DE" dirty="0"/>
              <a:t>Weitere Einstellmöglichkeiten…</a:t>
            </a:r>
          </a:p>
          <a:p>
            <a:pPr lvl="1"/>
            <a:endParaRPr lang="de-DE" dirty="0"/>
          </a:p>
          <a:p>
            <a:r>
              <a:rPr lang="de-DE" dirty="0"/>
              <a:t>Mit der kostenlosen Version nur 3 Varianten pro Bild möglich</a:t>
            </a:r>
          </a:p>
          <a:p>
            <a:r>
              <a:rPr lang="de-DE" dirty="0"/>
              <a:t>Aus 123 Bildern wurden 299 Trainingsbilder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pic>
        <p:nvPicPr>
          <p:cNvPr id="11" name="Grafik 10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54A1C0F8-B5C8-4F14-A8A8-27AB854E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1" y="2611846"/>
            <a:ext cx="2380626" cy="19440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AD0F9-85C4-4092-8EAB-62F6CDD8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54" y="2611846"/>
            <a:ext cx="1946844" cy="19440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8499C1-113D-4285-8E59-46DD3000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898" y="2611846"/>
            <a:ext cx="1952383" cy="19440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9ABFCC-1FA3-439E-9B89-56CB2AECB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26" y="2611846"/>
            <a:ext cx="1946844" cy="1949609"/>
          </a:xfrm>
          <a:prstGeom prst="rect">
            <a:avLst/>
          </a:prstGeom>
        </p:spPr>
      </p:pic>
      <p:sp>
        <p:nvSpPr>
          <p:cNvPr id="19" name="Pfeil: nach rechts 18" title="Step 1 - task description">
            <a:extLst>
              <a:ext uri="{FF2B5EF4-FFF2-40B4-BE49-F238E27FC236}">
                <a16:creationId xmlns:a16="http://schemas.microsoft.com/office/drawing/2014/main" id="{44765063-A376-4D72-8628-EB4390F411ED}"/>
              </a:ext>
            </a:extLst>
          </p:cNvPr>
          <p:cNvSpPr/>
          <p:nvPr/>
        </p:nvSpPr>
        <p:spPr>
          <a:xfrm>
            <a:off x="3177512" y="3276350"/>
            <a:ext cx="1277666" cy="615077"/>
          </a:xfrm>
          <a:prstGeom prst="rightArrow">
            <a:avLst>
              <a:gd name="adj1" fmla="val 70000"/>
              <a:gd name="adj2" fmla="val 50000"/>
            </a:avLst>
          </a:prstGeom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844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Exportieren des Datasets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Download des Datasets für Offline Training</a:t>
            </a:r>
          </a:p>
          <a:p>
            <a:pPr rtl="0"/>
            <a:r>
              <a:rPr lang="de-DE" dirty="0"/>
              <a:t>Code </a:t>
            </a:r>
            <a:r>
              <a:rPr lang="de-DE" dirty="0" err="1"/>
              <a:t>Snippet</a:t>
            </a:r>
            <a:r>
              <a:rPr lang="de-DE" dirty="0"/>
              <a:t> für einfaches Downloaden in einem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14BAE6-491E-4580-85E8-766685DF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70" y="3254108"/>
            <a:ext cx="2930859" cy="26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Training direkt in </a:t>
            </a:r>
            <a:r>
              <a:rPr lang="de-DE" dirty="0" err="1"/>
              <a:t>Roboflow</a:t>
            </a:r>
            <a:r>
              <a:rPr lang="de-DE" dirty="0"/>
              <a:t> möglich, aber nicht kostenlos.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Roboflow</a:t>
            </a:r>
            <a:r>
              <a:rPr lang="de-DE" dirty="0"/>
              <a:t> bietet </a:t>
            </a:r>
            <a:r>
              <a:rPr lang="de-DE" dirty="0" err="1"/>
              <a:t>Jupyter</a:t>
            </a:r>
            <a:r>
              <a:rPr lang="de-DE" dirty="0"/>
              <a:t> Notebooks zum Trainieren an.</a:t>
            </a:r>
          </a:p>
          <a:p>
            <a:pPr lvl="1"/>
            <a:r>
              <a:rPr lang="de-DE" dirty="0"/>
              <a:t>Dazu wurde das Tutorial von </a:t>
            </a:r>
            <a:r>
              <a:rPr lang="de-DE" dirty="0" err="1"/>
              <a:t>Roboflow</a:t>
            </a:r>
            <a:r>
              <a:rPr lang="de-DE" dirty="0"/>
              <a:t> befolgt</a:t>
            </a:r>
          </a:p>
          <a:p>
            <a:pPr lvl="1"/>
            <a:endParaRPr lang="de-DE" dirty="0"/>
          </a:p>
          <a:p>
            <a:r>
              <a:rPr lang="de-DE" dirty="0"/>
              <a:t>Wenige Anpassungen im Notebook nötig</a:t>
            </a:r>
          </a:p>
          <a:p>
            <a:pPr lvl="1"/>
            <a:r>
              <a:rPr lang="de-DE" dirty="0"/>
              <a:t>Einfügen des </a:t>
            </a:r>
            <a:r>
              <a:rPr lang="de-DE" dirty="0" err="1"/>
              <a:t>Codesnippets</a:t>
            </a:r>
            <a:r>
              <a:rPr lang="de-DE" dirty="0"/>
              <a:t> zum Download des Datasets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3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668</Words>
  <Application>Microsoft Office PowerPoint</Application>
  <PresentationFormat>Breitbild</PresentationFormat>
  <Paragraphs>189</Paragraphs>
  <Slides>30</Slides>
  <Notes>30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Arial</vt:lpstr>
      <vt:lpstr>Rautenraster 16x9</vt:lpstr>
      <vt:lpstr>Visuelle Inspektion</vt:lpstr>
      <vt:lpstr>Übersicht</vt:lpstr>
      <vt:lpstr>Gewählte Vorgehensweise</vt:lpstr>
      <vt:lpstr>Annotieren des Datensatzes mittels Roboflow</vt:lpstr>
      <vt:lpstr>Preprocessing der Daten</vt:lpstr>
      <vt:lpstr>Augmentierung – Erweiterung der Trainingsdaten</vt:lpstr>
      <vt:lpstr>Augmentierung – Erweiterung der Trainingsdaten</vt:lpstr>
      <vt:lpstr>Exportieren des Datasets</vt:lpstr>
      <vt:lpstr>Modell Trainieren</vt:lpstr>
      <vt:lpstr>Modell Eigenschaften</vt:lpstr>
      <vt:lpstr>Modell Trainieren - Einstellungen</vt:lpstr>
      <vt:lpstr>Modell Trainieren - Ergebnis</vt:lpstr>
      <vt:lpstr>Python - Applikation</vt:lpstr>
      <vt:lpstr>Python - Applikation</vt:lpstr>
      <vt:lpstr>Resultate</vt:lpstr>
      <vt:lpstr>Resultate</vt:lpstr>
      <vt:lpstr>Verbesserungen</vt:lpstr>
      <vt:lpstr>Verbesserungen - Ergebnisse</vt:lpstr>
      <vt:lpstr>„Ja, das ist der Kelch des Königs der Könige“ – Indiana Jones</vt:lpstr>
      <vt:lpstr>Layout "Titel und Inhalt" mit SmartArt</vt:lpstr>
      <vt:lpstr>Layout "Titel und Inhalt" mit SmartArt</vt:lpstr>
      <vt:lpstr>Layout "Titel und Inhalt" mit Liste</vt:lpstr>
      <vt:lpstr>Layout "Titel und Inhalt" mit Diagramm</vt:lpstr>
      <vt:lpstr>Layout "Zwei Inhalte" mit Tabelle</vt:lpstr>
      <vt:lpstr>Layout "Titel und Inhalt" mit SmartArt</vt:lpstr>
      <vt:lpstr>Folientitel hinzufügen – 2</vt:lpstr>
      <vt:lpstr>Folientitel hinzufügen – 3</vt:lpstr>
      <vt:lpstr>PowerPoint-Präsentation</vt:lpstr>
      <vt:lpstr>Folientitel hinzufügen – 4</vt:lpstr>
      <vt:lpstr>Folientitel hinzufügen –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Visuelle Inspektion</dc:title>
  <dc:creator>Ausserhuber Lukas - S2010567001</dc:creator>
  <cp:lastModifiedBy>Ausserhuber Lukas - S2010567001</cp:lastModifiedBy>
  <cp:revision>34</cp:revision>
  <dcterms:created xsi:type="dcterms:W3CDTF">2022-01-22T09:57:07Z</dcterms:created>
  <dcterms:modified xsi:type="dcterms:W3CDTF">2022-01-24T17:02:25Z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